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324" r:id="rId7"/>
    <p:sldId id="261" r:id="rId8"/>
    <p:sldId id="263" r:id="rId9"/>
    <p:sldId id="311" r:id="rId10"/>
    <p:sldId id="312" r:id="rId11"/>
    <p:sldId id="315" r:id="rId12"/>
    <p:sldId id="314" r:id="rId13"/>
    <p:sldId id="306" r:id="rId14"/>
    <p:sldId id="323" r:id="rId15"/>
    <p:sldId id="287" r:id="rId16"/>
    <p:sldId id="297" r:id="rId17"/>
    <p:sldId id="267" r:id="rId18"/>
    <p:sldId id="307" r:id="rId19"/>
    <p:sldId id="309" r:id="rId20"/>
    <p:sldId id="316" r:id="rId21"/>
    <p:sldId id="317" r:id="rId22"/>
    <p:sldId id="318" r:id="rId23"/>
    <p:sldId id="319" r:id="rId24"/>
    <p:sldId id="320" r:id="rId25"/>
    <p:sldId id="321" r:id="rId26"/>
    <p:sldId id="322" r:id="rId27"/>
    <p:sldId id="303" r:id="rId28"/>
    <p:sldId id="300" r:id="rId29"/>
    <p:sldId id="268" r:id="rId30"/>
    <p:sldId id="301" r:id="rId31"/>
    <p:sldId id="298" r:id="rId32"/>
    <p:sldId id="299" r:id="rId33"/>
    <p:sldId id="302" r:id="rId34"/>
    <p:sldId id="270" r:id="rId35"/>
    <p:sldId id="271" r:id="rId36"/>
    <p:sldId id="304" r:id="rId37"/>
    <p:sldId id="272" r:id="rId38"/>
    <p:sldId id="273" r:id="rId39"/>
    <p:sldId id="305" r:id="rId40"/>
    <p:sldId id="276" r:id="rId41"/>
    <p:sldId id="277" r:id="rId42"/>
    <p:sldId id="264" r:id="rId43"/>
    <p:sldId id="265" r:id="rId44"/>
    <p:sldId id="266" r:id="rId45"/>
    <p:sldId id="295" r:id="rId46"/>
    <p:sldId id="296" r:id="rId4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39"/>
    <p:restoredTop sz="83091" autoAdjust="0"/>
  </p:normalViewPr>
  <p:slideViewPr>
    <p:cSldViewPr snapToGrid="0" snapToObjects="1">
      <p:cViewPr varScale="1">
        <p:scale>
          <a:sx n="61" d="100"/>
          <a:sy n="61" d="100"/>
        </p:scale>
        <p:origin x="104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33.jpg>
</file>

<file path=ppt/media/image34.jp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F1A62-841E-674B-AE7F-21AD0FB8A022}" type="datetimeFigureOut">
              <a:t>4/22/2018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40C12-F5D3-2945-A571-8A70A8E9087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19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B40C12-F5D3-2945-A571-8A70A8E908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991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D95A8-9D9C-4054-A56C-5457C7F3565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1292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Đầu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tiên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bật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traisy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web app.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Tiếp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chọn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khóa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sách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khóa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của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mình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đó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bấm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thêm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bài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khóa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đó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kế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tiếp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chỉnh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sửa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nội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dung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bài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Cuối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cùng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hoàn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tất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chỉnh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sửa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lựa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chọn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công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khai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khóa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D95A8-9D9C-4054-A56C-5457C7F3565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59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Đầu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tiên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bật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traisy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web app.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Tiếp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chọn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khóa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sách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khóa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của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mình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đó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bấm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thêm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bài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khóa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đó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kế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tiếp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chỉnh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sửa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nội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dung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bài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Cuối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cùng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hoàn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tất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chỉnh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sửa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tác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lựa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chọn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công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khai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khóa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học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D95A8-9D9C-4054-A56C-5457C7F3565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5246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D95A8-9D9C-4054-A56C-5457C7F3565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1049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D95A8-9D9C-4054-A56C-5457C7F3565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7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1BA2A-9C9C-2545-98C9-049F1B47D82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64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1BA2A-9C9C-2545-98C9-049F1B47D82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27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1BA2A-9C9C-2545-98C9-049F1B47D82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7798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1BA2A-9C9C-2545-98C9-049F1B47D82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7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1BA2A-9C9C-2545-98C9-049F1B47D82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33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1BA2A-9C9C-2545-98C9-049F1B47D82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1BA2A-9C9C-2545-98C9-049F1B47D82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4518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1BA2A-9C9C-2545-98C9-049F1B47D82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898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7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1.png"/><Relationship Id="rId4" Type="http://schemas.openxmlformats.org/officeDocument/2006/relationships/image" Target="../media/image14.png"/><Relationship Id="rId9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199728" y="359050"/>
            <a:ext cx="10367837" cy="1147090"/>
          </a:xfrm>
        </p:spPr>
        <p:txBody>
          <a:bodyPr>
            <a:normAutofit/>
          </a:bodyPr>
          <a:lstStyle/>
          <a:p>
            <a:r>
              <a:rPr lang="en-US" sz="6000" dirty="0"/>
              <a:t>CORPORATE TRAINING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4879094" y="1515415"/>
            <a:ext cx="6132953" cy="522491"/>
          </a:xfrm>
        </p:spPr>
        <p:txBody>
          <a:bodyPr/>
          <a:lstStyle/>
          <a:p>
            <a:pPr algn="l"/>
            <a:r>
              <a:rPr lang="en-US" sz="2600" dirty="0">
                <a:solidFill>
                  <a:schemeClr val="tx1"/>
                </a:solidFill>
              </a:rPr>
              <a:t>SUPERVISOR:		</a:t>
            </a:r>
            <a:r>
              <a:rPr lang="en-US" sz="2600" cap="none" dirty="0">
                <a:solidFill>
                  <a:schemeClr val="tx1"/>
                </a:solidFill>
              </a:rPr>
              <a:t>Mr. Nguyen </a:t>
            </a:r>
            <a:r>
              <a:rPr lang="en-US" sz="2600" cap="none" dirty="0" err="1">
                <a:solidFill>
                  <a:schemeClr val="tx1"/>
                </a:solidFill>
              </a:rPr>
              <a:t>Huy</a:t>
            </a:r>
            <a:r>
              <a:rPr lang="en-US" sz="2600" cap="none" dirty="0">
                <a:solidFill>
                  <a:schemeClr val="tx1"/>
                </a:solidFill>
              </a:rPr>
              <a:t> Hung</a:t>
            </a:r>
            <a:endParaRPr lang="en-US" sz="2600" b="1" dirty="0">
              <a:solidFill>
                <a:schemeClr val="tx1"/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 rot="21420000">
            <a:off x="4925229" y="2082050"/>
            <a:ext cx="6250776" cy="22886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8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600" dirty="0">
                <a:solidFill>
                  <a:schemeClr val="tx1"/>
                </a:solidFill>
              </a:rPr>
              <a:t>Team member:	 </a:t>
            </a:r>
            <a:r>
              <a:rPr lang="en-US" sz="2600" cap="none" dirty="0">
                <a:solidFill>
                  <a:schemeClr val="tx1"/>
                </a:solidFill>
              </a:rPr>
              <a:t>Le </a:t>
            </a:r>
            <a:r>
              <a:rPr lang="en-US" sz="2600" cap="none" dirty="0" err="1">
                <a:solidFill>
                  <a:schemeClr val="tx1"/>
                </a:solidFill>
              </a:rPr>
              <a:t>Phuc</a:t>
            </a:r>
            <a:r>
              <a:rPr lang="en-US" sz="2600" cap="none" dirty="0">
                <a:solidFill>
                  <a:schemeClr val="tx1"/>
                </a:solidFill>
              </a:rPr>
              <a:t> </a:t>
            </a:r>
            <a:r>
              <a:rPr lang="en-US" sz="2600" cap="none" dirty="0" err="1">
                <a:solidFill>
                  <a:schemeClr val="tx1"/>
                </a:solidFill>
              </a:rPr>
              <a:t>Thinh</a:t>
            </a:r>
            <a:endParaRPr lang="en-US" sz="2600" cap="none" dirty="0">
              <a:solidFill>
                <a:schemeClr val="tx1"/>
              </a:solidFill>
            </a:endParaRPr>
          </a:p>
          <a:p>
            <a:pPr algn="l"/>
            <a:r>
              <a:rPr lang="en-US" sz="2600" cap="none" dirty="0">
                <a:solidFill>
                  <a:schemeClr val="tx1"/>
                </a:solidFill>
              </a:rPr>
              <a:t>			 Vo Thach Nguyen</a:t>
            </a:r>
          </a:p>
          <a:p>
            <a:pPr algn="l"/>
            <a:r>
              <a:rPr lang="en-US" sz="2600" cap="none" dirty="0">
                <a:solidFill>
                  <a:schemeClr val="tx1"/>
                </a:solidFill>
              </a:rPr>
              <a:t>			 Pham </a:t>
            </a:r>
            <a:r>
              <a:rPr lang="en-US" sz="2600" cap="none" dirty="0" err="1">
                <a:solidFill>
                  <a:schemeClr val="tx1"/>
                </a:solidFill>
              </a:rPr>
              <a:t>Chanh</a:t>
            </a:r>
            <a:r>
              <a:rPr lang="en-US" sz="2600" cap="none" dirty="0">
                <a:solidFill>
                  <a:schemeClr val="tx1"/>
                </a:solidFill>
              </a:rPr>
              <a:t> Hung</a:t>
            </a:r>
          </a:p>
          <a:p>
            <a:pPr algn="l"/>
            <a:r>
              <a:rPr lang="en-US" sz="2600" cap="none" dirty="0">
                <a:solidFill>
                  <a:schemeClr val="tx1"/>
                </a:solidFill>
              </a:rPr>
              <a:t>                                                Dang The Anh </a:t>
            </a:r>
          </a:p>
          <a:p>
            <a:pPr algn="l"/>
            <a:r>
              <a:rPr lang="en-US" sz="2600" cap="none" dirty="0">
                <a:solidFill>
                  <a:schemeClr val="tx1"/>
                </a:solidFill>
              </a:rPr>
              <a:t>				</a:t>
            </a:r>
            <a:endParaRPr lang="en-US" sz="2600" dirty="0">
              <a:solidFill>
                <a:schemeClr val="tx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 rot="21420000">
            <a:off x="6971759" y="2434591"/>
            <a:ext cx="3254711" cy="4172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8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sz="2600" b="1" cap="none" dirty="0"/>
          </a:p>
        </p:txBody>
      </p:sp>
    </p:spTree>
    <p:extLst>
      <p:ext uri="{BB962C8B-B14F-4D97-AF65-F5344CB8AC3E}">
        <p14:creationId xmlns:p14="http://schemas.microsoft.com/office/powerpoint/2010/main" val="1560567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1" y="13008"/>
            <a:ext cx="10396882" cy="1151965"/>
          </a:xfrm>
        </p:spPr>
        <p:txBody>
          <a:bodyPr/>
          <a:lstStyle/>
          <a:p>
            <a:r>
              <a:rPr lang="en-US" dirty="0"/>
              <a:t>SYSTEM OVERVIEW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9267" y="995480"/>
            <a:ext cx="772164" cy="772164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3130671" y="2161616"/>
            <a:ext cx="1420010" cy="49485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Brand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755344" y="2151194"/>
            <a:ext cx="1420010" cy="49485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Brand</a:t>
            </a:r>
          </a:p>
        </p:txBody>
      </p:sp>
      <p:sp>
        <p:nvSpPr>
          <p:cNvPr id="38" name="Rectangle 37"/>
          <p:cNvSpPr/>
          <p:nvPr/>
        </p:nvSpPr>
        <p:spPr>
          <a:xfrm>
            <a:off x="8164671" y="2151194"/>
            <a:ext cx="1420010" cy="49485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Brand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620214" y="3045871"/>
            <a:ext cx="1420010" cy="49485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552411" y="3045870"/>
            <a:ext cx="1420010" cy="49485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484608" y="3045869"/>
            <a:ext cx="1420010" cy="49485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20764" y="3940544"/>
            <a:ext cx="1420010" cy="4948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Program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528049" y="3940544"/>
            <a:ext cx="1420010" cy="4948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Program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335334" y="3940543"/>
            <a:ext cx="1420010" cy="49485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Course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309389" y="4835808"/>
            <a:ext cx="1420010" cy="49485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Course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575740" y="4835808"/>
            <a:ext cx="1420010" cy="49485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Course</a:t>
            </a:r>
          </a:p>
        </p:txBody>
      </p:sp>
      <p:cxnSp>
        <p:nvCxnSpPr>
          <p:cNvPr id="71" name="Straight Connector 70"/>
          <p:cNvCxnSpPr/>
          <p:nvPr/>
        </p:nvCxnSpPr>
        <p:spPr>
          <a:xfrm>
            <a:off x="3840676" y="1936376"/>
            <a:ext cx="50288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4" idx="2"/>
          </p:cNvCxnSpPr>
          <p:nvPr/>
        </p:nvCxnSpPr>
        <p:spPr>
          <a:xfrm flipH="1">
            <a:off x="6465348" y="1767644"/>
            <a:ext cx="1" cy="1687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endCxn id="34" idx="0"/>
          </p:cNvCxnSpPr>
          <p:nvPr/>
        </p:nvCxnSpPr>
        <p:spPr>
          <a:xfrm>
            <a:off x="3840676" y="1936376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6465348" y="1936376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8882238" y="1936376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2173337" y="2809455"/>
            <a:ext cx="4087809" cy="172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3840676" y="2656516"/>
            <a:ext cx="1" cy="1687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2173337" y="2809455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4335334" y="2817147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6261146" y="2825248"/>
            <a:ext cx="5580" cy="217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1232331" y="3707382"/>
            <a:ext cx="38130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2330219" y="3538650"/>
            <a:ext cx="1" cy="1687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1235654" y="3707382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>
            <a:off x="3242370" y="3715303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>
            <a:off x="5041454" y="3707382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2105908" y="4610568"/>
            <a:ext cx="2179837" cy="71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H="1">
            <a:off x="3244625" y="4441836"/>
            <a:ext cx="1" cy="1687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2105908" y="4610568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>
            <a:off x="4284945" y="4610568"/>
            <a:ext cx="0" cy="22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6892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2987768" y="2066736"/>
            <a:ext cx="1420010" cy="49485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Section</a:t>
            </a:r>
          </a:p>
        </p:txBody>
      </p:sp>
      <p:sp>
        <p:nvSpPr>
          <p:cNvPr id="42" name="Rectangle 41"/>
          <p:cNvSpPr/>
          <p:nvPr/>
        </p:nvSpPr>
        <p:spPr>
          <a:xfrm>
            <a:off x="4919965" y="2066735"/>
            <a:ext cx="1420010" cy="49485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Section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852162" y="2066734"/>
            <a:ext cx="1420010" cy="49485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Section</a:t>
            </a:r>
          </a:p>
        </p:txBody>
      </p:sp>
      <p:sp>
        <p:nvSpPr>
          <p:cNvPr id="44" name="Rectangle 43"/>
          <p:cNvSpPr/>
          <p:nvPr/>
        </p:nvSpPr>
        <p:spPr>
          <a:xfrm>
            <a:off x="2072133" y="3121971"/>
            <a:ext cx="1420010" cy="4948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Lecture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895603" y="3121971"/>
            <a:ext cx="1420010" cy="4948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Lecture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953231" y="994036"/>
            <a:ext cx="1420010" cy="49485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Course</a:t>
            </a:r>
          </a:p>
        </p:txBody>
      </p:sp>
      <p:cxnSp>
        <p:nvCxnSpPr>
          <p:cNvPr id="81" name="Straight Connector 80"/>
          <p:cNvCxnSpPr/>
          <p:nvPr/>
        </p:nvCxnSpPr>
        <p:spPr>
          <a:xfrm>
            <a:off x="3697773" y="1647390"/>
            <a:ext cx="3930927" cy="221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5638062" y="1495977"/>
            <a:ext cx="1" cy="1687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endCxn id="39" idx="0"/>
          </p:cNvCxnSpPr>
          <p:nvPr/>
        </p:nvCxnSpPr>
        <p:spPr>
          <a:xfrm>
            <a:off x="3697773" y="1668088"/>
            <a:ext cx="0" cy="3986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endCxn id="42" idx="0"/>
          </p:cNvCxnSpPr>
          <p:nvPr/>
        </p:nvCxnSpPr>
        <p:spPr>
          <a:xfrm flipH="1">
            <a:off x="5629970" y="1668088"/>
            <a:ext cx="6096" cy="398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7628700" y="1668088"/>
            <a:ext cx="0" cy="398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2599885" y="2790099"/>
            <a:ext cx="2005723" cy="79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3697773" y="2559515"/>
            <a:ext cx="2" cy="2385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2599884" y="2798020"/>
            <a:ext cx="2" cy="323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endCxn id="45" idx="0"/>
          </p:cNvCxnSpPr>
          <p:nvPr/>
        </p:nvCxnSpPr>
        <p:spPr>
          <a:xfrm>
            <a:off x="4605608" y="2798020"/>
            <a:ext cx="0" cy="323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055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1" y="13008"/>
            <a:ext cx="10396882" cy="1151965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940" y="2935605"/>
            <a:ext cx="846567" cy="846567"/>
          </a:xfrm>
          <a:prstGeom prst="rect">
            <a:avLst/>
          </a:prstGeom>
        </p:spPr>
      </p:pic>
      <p:grpSp>
        <p:nvGrpSpPr>
          <p:cNvPr id="45" name="Group 44"/>
          <p:cNvGrpSpPr/>
          <p:nvPr/>
        </p:nvGrpSpPr>
        <p:grpSpPr>
          <a:xfrm>
            <a:off x="1780248" y="925950"/>
            <a:ext cx="3182667" cy="2052764"/>
            <a:chOff x="1780248" y="925950"/>
            <a:chExt cx="3182667" cy="2052764"/>
          </a:xfrm>
        </p:grpSpPr>
        <p:sp>
          <p:nvSpPr>
            <p:cNvPr id="7" name="TextBox 6"/>
            <p:cNvSpPr txBox="1"/>
            <p:nvPr/>
          </p:nvSpPr>
          <p:spPr>
            <a:xfrm>
              <a:off x="3190955" y="925950"/>
              <a:ext cx="17719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System Admin</a:t>
              </a:r>
            </a:p>
          </p:txBody>
        </p:sp>
        <p:cxnSp>
          <p:nvCxnSpPr>
            <p:cNvPr id="15" name="Straight Arrow Connector 14"/>
            <p:cNvCxnSpPr>
              <a:endCxn id="7" idx="1"/>
            </p:cNvCxnSpPr>
            <p:nvPr/>
          </p:nvCxnSpPr>
          <p:spPr>
            <a:xfrm flipV="1">
              <a:off x="1780248" y="1126005"/>
              <a:ext cx="1410707" cy="18527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/>
          <p:cNvGrpSpPr/>
          <p:nvPr/>
        </p:nvGrpSpPr>
        <p:grpSpPr>
          <a:xfrm>
            <a:off x="1894279" y="1467304"/>
            <a:ext cx="2243595" cy="1612085"/>
            <a:chOff x="1894279" y="1467304"/>
            <a:chExt cx="2243595" cy="1612085"/>
          </a:xfrm>
        </p:grpSpPr>
        <p:sp>
          <p:nvSpPr>
            <p:cNvPr id="8" name="TextBox 7"/>
            <p:cNvSpPr txBox="1"/>
            <p:nvPr/>
          </p:nvSpPr>
          <p:spPr>
            <a:xfrm>
              <a:off x="3198193" y="1467304"/>
              <a:ext cx="939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Admin</a:t>
              </a:r>
            </a:p>
          </p:txBody>
        </p:sp>
        <p:cxnSp>
          <p:nvCxnSpPr>
            <p:cNvPr id="16" name="Straight Arrow Connector 15"/>
            <p:cNvCxnSpPr>
              <a:endCxn id="8" idx="1"/>
            </p:cNvCxnSpPr>
            <p:nvPr/>
          </p:nvCxnSpPr>
          <p:spPr>
            <a:xfrm flipV="1">
              <a:off x="1894279" y="1667359"/>
              <a:ext cx="1303914" cy="14120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1985721" y="2699683"/>
            <a:ext cx="2226740" cy="501526"/>
            <a:chOff x="1985721" y="2699683"/>
            <a:chExt cx="2226740" cy="501526"/>
          </a:xfrm>
        </p:grpSpPr>
        <p:sp>
          <p:nvSpPr>
            <p:cNvPr id="9" name="TextBox 8"/>
            <p:cNvSpPr txBox="1"/>
            <p:nvPr/>
          </p:nvSpPr>
          <p:spPr>
            <a:xfrm>
              <a:off x="3030727" y="2699683"/>
              <a:ext cx="11817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Manager</a:t>
              </a:r>
            </a:p>
          </p:txBody>
        </p:sp>
        <p:cxnSp>
          <p:nvCxnSpPr>
            <p:cNvPr id="20" name="Straight Arrow Connector 19"/>
            <p:cNvCxnSpPr>
              <a:endCxn id="9" idx="1"/>
            </p:cNvCxnSpPr>
            <p:nvPr/>
          </p:nvCxnSpPr>
          <p:spPr>
            <a:xfrm flipV="1">
              <a:off x="1985721" y="2899738"/>
              <a:ext cx="1045006" cy="3014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1978507" y="3358889"/>
            <a:ext cx="2119296" cy="875427"/>
            <a:chOff x="1978507" y="3358889"/>
            <a:chExt cx="2119296" cy="875427"/>
          </a:xfrm>
        </p:grpSpPr>
        <p:sp>
          <p:nvSpPr>
            <p:cNvPr id="10" name="TextBox 9"/>
            <p:cNvSpPr txBox="1"/>
            <p:nvPr/>
          </p:nvSpPr>
          <p:spPr>
            <a:xfrm>
              <a:off x="3114842" y="383420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Author</a:t>
              </a:r>
            </a:p>
          </p:txBody>
        </p:sp>
        <p:cxnSp>
          <p:nvCxnSpPr>
            <p:cNvPr id="23" name="Straight Arrow Connector 22"/>
            <p:cNvCxnSpPr>
              <a:stCxn id="4" idx="3"/>
              <a:endCxn id="10" idx="1"/>
            </p:cNvCxnSpPr>
            <p:nvPr/>
          </p:nvCxnSpPr>
          <p:spPr>
            <a:xfrm>
              <a:off x="1978507" y="3358889"/>
              <a:ext cx="1136335" cy="6753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933348" y="3573114"/>
            <a:ext cx="2282397" cy="1491612"/>
            <a:chOff x="1933348" y="3573114"/>
            <a:chExt cx="2282397" cy="1491612"/>
          </a:xfrm>
        </p:grpSpPr>
        <p:sp>
          <p:nvSpPr>
            <p:cNvPr id="11" name="TextBox 10"/>
            <p:cNvSpPr txBox="1"/>
            <p:nvPr/>
          </p:nvSpPr>
          <p:spPr>
            <a:xfrm>
              <a:off x="3133397" y="4664616"/>
              <a:ext cx="1082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Learner</a:t>
              </a:r>
            </a:p>
          </p:txBody>
        </p:sp>
        <p:cxnSp>
          <p:nvCxnSpPr>
            <p:cNvPr id="26" name="Straight Arrow Connector 25"/>
            <p:cNvCxnSpPr>
              <a:endCxn id="11" idx="1"/>
            </p:cNvCxnSpPr>
            <p:nvPr/>
          </p:nvCxnSpPr>
          <p:spPr>
            <a:xfrm>
              <a:off x="1933348" y="3573114"/>
              <a:ext cx="1200049" cy="12915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5156416" y="900194"/>
            <a:ext cx="1911316" cy="457788"/>
            <a:chOff x="4979198" y="899009"/>
            <a:chExt cx="1911316" cy="457788"/>
          </a:xfrm>
        </p:grpSpPr>
        <p:sp>
          <p:nvSpPr>
            <p:cNvPr id="31" name="TextBox 30"/>
            <p:cNvSpPr txBox="1"/>
            <p:nvPr/>
          </p:nvSpPr>
          <p:spPr>
            <a:xfrm>
              <a:off x="5133302" y="925950"/>
              <a:ext cx="17572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Manage brands</a:t>
              </a:r>
            </a:p>
          </p:txBody>
        </p:sp>
        <p:sp>
          <p:nvSpPr>
            <p:cNvPr id="39" name="Left Brace 38"/>
            <p:cNvSpPr/>
            <p:nvPr/>
          </p:nvSpPr>
          <p:spPr>
            <a:xfrm>
              <a:off x="4979198" y="899009"/>
              <a:ext cx="154104" cy="457788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164280" y="1465172"/>
            <a:ext cx="1825606" cy="402242"/>
            <a:chOff x="4164280" y="1465172"/>
            <a:chExt cx="1825606" cy="402242"/>
          </a:xfrm>
        </p:grpSpPr>
        <p:sp>
          <p:nvSpPr>
            <p:cNvPr id="32" name="TextBox 31"/>
            <p:cNvSpPr txBox="1"/>
            <p:nvPr/>
          </p:nvSpPr>
          <p:spPr>
            <a:xfrm>
              <a:off x="4332060" y="1465172"/>
              <a:ext cx="16578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Manage brand</a:t>
              </a:r>
            </a:p>
          </p:txBody>
        </p:sp>
        <p:sp>
          <p:nvSpPr>
            <p:cNvPr id="40" name="Left Brace 39"/>
            <p:cNvSpPr/>
            <p:nvPr/>
          </p:nvSpPr>
          <p:spPr>
            <a:xfrm>
              <a:off x="4164280" y="1477433"/>
              <a:ext cx="122416" cy="389981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4291708" y="1886003"/>
            <a:ext cx="3378191" cy="1948203"/>
            <a:chOff x="4291708" y="1886003"/>
            <a:chExt cx="3378191" cy="1948203"/>
          </a:xfrm>
        </p:grpSpPr>
        <p:sp>
          <p:nvSpPr>
            <p:cNvPr id="18" name="TextBox 17"/>
            <p:cNvSpPr txBox="1"/>
            <p:nvPr/>
          </p:nvSpPr>
          <p:spPr>
            <a:xfrm>
              <a:off x="4442734" y="1886003"/>
              <a:ext cx="16001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Manage users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435519" y="2188555"/>
              <a:ext cx="1614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Manage plans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435520" y="2489475"/>
              <a:ext cx="20409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Manage programs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442734" y="2792027"/>
              <a:ext cx="16129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Manage skills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435519" y="3091315"/>
              <a:ext cx="14003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View report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442734" y="3434096"/>
              <a:ext cx="32271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Add/remove plan participants</a:t>
              </a:r>
            </a:p>
          </p:txBody>
        </p:sp>
        <p:sp>
          <p:nvSpPr>
            <p:cNvPr id="41" name="Left Brace 40"/>
            <p:cNvSpPr/>
            <p:nvPr/>
          </p:nvSpPr>
          <p:spPr>
            <a:xfrm>
              <a:off x="4291708" y="2016655"/>
              <a:ext cx="134097" cy="176551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4135888" y="3873343"/>
            <a:ext cx="1858074" cy="400110"/>
            <a:chOff x="4135888" y="3873343"/>
            <a:chExt cx="1858074" cy="400110"/>
          </a:xfrm>
        </p:grpSpPr>
        <p:sp>
          <p:nvSpPr>
            <p:cNvPr id="27" name="TextBox 26"/>
            <p:cNvSpPr txBox="1"/>
            <p:nvPr/>
          </p:nvSpPr>
          <p:spPr>
            <a:xfrm>
              <a:off x="4251177" y="3873343"/>
              <a:ext cx="17427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Manage course</a:t>
              </a:r>
            </a:p>
          </p:txBody>
        </p:sp>
        <p:sp>
          <p:nvSpPr>
            <p:cNvPr id="43" name="Left Brace 42"/>
            <p:cNvSpPr/>
            <p:nvPr/>
          </p:nvSpPr>
          <p:spPr>
            <a:xfrm>
              <a:off x="4135888" y="3891115"/>
              <a:ext cx="179003" cy="371494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215901" y="4378717"/>
            <a:ext cx="1718933" cy="1143197"/>
            <a:chOff x="4215901" y="4378717"/>
            <a:chExt cx="1718933" cy="1143197"/>
          </a:xfrm>
        </p:grpSpPr>
        <p:sp>
          <p:nvSpPr>
            <p:cNvPr id="33" name="TextBox 32"/>
            <p:cNvSpPr txBox="1"/>
            <p:nvPr/>
          </p:nvSpPr>
          <p:spPr>
            <a:xfrm>
              <a:off x="4377998" y="4378717"/>
              <a:ext cx="15568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Enroll course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363769" y="4764734"/>
              <a:ext cx="15424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Learn lecture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344059" y="5121804"/>
              <a:ext cx="11848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Take quiz</a:t>
              </a:r>
            </a:p>
          </p:txBody>
        </p:sp>
        <p:sp>
          <p:nvSpPr>
            <p:cNvPr id="44" name="Left Brace 43"/>
            <p:cNvSpPr/>
            <p:nvPr/>
          </p:nvSpPr>
          <p:spPr>
            <a:xfrm>
              <a:off x="4215901" y="4444770"/>
              <a:ext cx="164240" cy="99307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76" y="0"/>
            <a:ext cx="9122484" cy="1086522"/>
          </a:xfrm>
        </p:spPr>
        <p:txBody>
          <a:bodyPr/>
          <a:lstStyle/>
          <a:p>
            <a:r>
              <a:rPr lang="en-US" dirty="0"/>
              <a:t>SYSTEM ARCHITECTURE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74"/>
          <a:stretch/>
        </p:blipFill>
        <p:spPr>
          <a:xfrm>
            <a:off x="560960" y="1086522"/>
            <a:ext cx="9465167" cy="5082718"/>
          </a:xfrm>
        </p:spPr>
      </p:pic>
    </p:spTree>
    <p:extLst>
      <p:ext uri="{BB962C8B-B14F-4D97-AF65-F5344CB8AC3E}">
        <p14:creationId xmlns:p14="http://schemas.microsoft.com/office/powerpoint/2010/main" val="894340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17002322-DCA1-8241-93DF-B699BC7B8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6444D0-BA0E-5D4A-AFD9-7AF76130D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867" y="661851"/>
            <a:ext cx="8127419" cy="4721505"/>
          </a:xfrm>
          <a:prstGeom prst="rect">
            <a:avLst/>
          </a:prstGeom>
          <a:ln w="3175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5308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686" y="2136262"/>
            <a:ext cx="10702635" cy="1744363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7300" dirty="0"/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MANAGER: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CREATE plan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444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7898786" y="5163069"/>
            <a:ext cx="1798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 plan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19" y="1677938"/>
            <a:ext cx="879038" cy="87903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1823491" y="2203188"/>
            <a:ext cx="2774284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1488591" y="1603186"/>
            <a:ext cx="3435701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1. Open manage plans page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0708" y="2549117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825" y="1667739"/>
            <a:ext cx="1089286" cy="1089286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cxnSpLocks/>
          </p:cNvCxnSpPr>
          <p:nvPr/>
        </p:nvCxnSpPr>
        <p:spPr>
          <a:xfrm>
            <a:off x="5996061" y="2212382"/>
            <a:ext cx="225752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230073" y="2800517"/>
            <a:ext cx="2539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 plans page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5915743" y="1635078"/>
            <a:ext cx="2418163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Click create plan 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244" y="1638222"/>
            <a:ext cx="1049520" cy="104952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707933" y="2646703"/>
            <a:ext cx="2180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plan popup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589" y="4040428"/>
            <a:ext cx="1089286" cy="108928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8929310" y="3063012"/>
            <a:ext cx="2991343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 Input information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4331401" y="4708046"/>
            <a:ext cx="3833139" cy="157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4324693" y="4145087"/>
            <a:ext cx="3831125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4. Change plan image overview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593" y="3972123"/>
            <a:ext cx="1236480" cy="1236480"/>
          </a:xfrm>
          <a:prstGeom prst="rect">
            <a:avLst/>
          </a:prstGeom>
        </p:spPr>
      </p:pic>
      <p:cxnSp>
        <p:nvCxnSpPr>
          <p:cNvPr id="26" name="Straight Arrow Connector 25"/>
          <p:cNvCxnSpPr>
            <a:cxnSpLocks/>
            <a:stCxn id="25" idx="2"/>
          </p:cNvCxnSpPr>
          <p:nvPr/>
        </p:nvCxnSpPr>
        <p:spPr>
          <a:xfrm>
            <a:off x="8798232" y="3016035"/>
            <a:ext cx="0" cy="93445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AEA4159E-EF9B-DA4D-8565-8131E3365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4277774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4" grpId="0"/>
      <p:bldP spid="21" grpId="0"/>
      <p:bldP spid="22" grpId="0"/>
      <p:bldP spid="25" grpId="0"/>
      <p:bldP spid="31" grpId="0"/>
      <p:bldP spid="3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3" t="19963" r="58824" b="43808"/>
          <a:stretch/>
        </p:blipFill>
        <p:spPr>
          <a:xfrm>
            <a:off x="4335517" y="346842"/>
            <a:ext cx="6432331" cy="523127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AD4D062-2621-9A40-BDD2-C90C74A82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ENTITIes</a:t>
            </a:r>
          </a:p>
        </p:txBody>
      </p:sp>
    </p:spTree>
    <p:extLst>
      <p:ext uri="{BB962C8B-B14F-4D97-AF65-F5344CB8AC3E}">
        <p14:creationId xmlns:p14="http://schemas.microsoft.com/office/powerpoint/2010/main" val="1685850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686" y="2136262"/>
            <a:ext cx="10702635" cy="1744363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7300" dirty="0"/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MANAGER: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CREATE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801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19" y="1677938"/>
            <a:ext cx="879038" cy="87903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1823491" y="2203188"/>
            <a:ext cx="2774284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1807921" y="1606181"/>
            <a:ext cx="343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1. Choose specific plan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0708" y="2549117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825" y="1667739"/>
            <a:ext cx="1089286" cy="1089286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cxnSpLocks/>
          </p:cNvCxnSpPr>
          <p:nvPr/>
        </p:nvCxnSpPr>
        <p:spPr>
          <a:xfrm>
            <a:off x="5996061" y="2212382"/>
            <a:ext cx="225752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296997" y="2818583"/>
            <a:ext cx="222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 plan page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6270546" y="1621275"/>
            <a:ext cx="2564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Click create program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453" y="1633799"/>
            <a:ext cx="1049520" cy="104952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898786" y="264729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program popup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9200657" y="3080988"/>
            <a:ext cx="2991343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 Input information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973" y="3850012"/>
            <a:ext cx="1236480" cy="1236480"/>
          </a:xfrm>
          <a:prstGeom prst="rect">
            <a:avLst/>
          </a:prstGeom>
        </p:spPr>
      </p:pic>
      <p:cxnSp>
        <p:nvCxnSpPr>
          <p:cNvPr id="26" name="Straight Arrow Connector 25"/>
          <p:cNvCxnSpPr>
            <a:cxnSpLocks/>
            <a:stCxn id="25" idx="2"/>
          </p:cNvCxnSpPr>
          <p:nvPr/>
        </p:nvCxnSpPr>
        <p:spPr>
          <a:xfrm>
            <a:off x="9029865" y="3016631"/>
            <a:ext cx="0" cy="9219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AEA4159E-EF9B-DA4D-8565-8131E3365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883162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2" grpId="0"/>
      <p:bldP spid="25" grpId="0"/>
      <p:bldP spid="3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C369575-6D59-5242-9B68-798E331AD093}"/>
              </a:ext>
            </a:extLst>
          </p:cNvPr>
          <p:cNvGrpSpPr/>
          <p:nvPr/>
        </p:nvGrpSpPr>
        <p:grpSpPr>
          <a:xfrm>
            <a:off x="1828800" y="1926678"/>
            <a:ext cx="3658072" cy="707886"/>
            <a:chOff x="1828800" y="1926678"/>
            <a:chExt cx="3658072" cy="70788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580B722-F03F-9B43-B139-60EBDF4977F8}"/>
                </a:ext>
              </a:extLst>
            </p:cNvPr>
            <p:cNvSpPr/>
            <p:nvPr/>
          </p:nvSpPr>
          <p:spPr>
            <a:xfrm>
              <a:off x="1828800" y="2033195"/>
              <a:ext cx="494852" cy="494852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Britannic Bold" panose="020B0903060703020204" pitchFamily="34" charset="77"/>
                <a:ea typeface="Apple Symbols" panose="02000000000000000000" pitchFamily="2" charset="-79"/>
                <a:cs typeface="Arial Hebrew" pitchFamily="2" charset="-79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95D7146-00A0-614C-AB6B-453F296D704B}"/>
                </a:ext>
              </a:extLst>
            </p:cNvPr>
            <p:cNvSpPr/>
            <p:nvPr/>
          </p:nvSpPr>
          <p:spPr>
            <a:xfrm>
              <a:off x="2496951" y="1926678"/>
              <a:ext cx="2989921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000" dirty="0">
                  <a:latin typeface="Britannic Bold" panose="020B0903060703020204" pitchFamily="34" charset="77"/>
                  <a:ea typeface="Apple Symbols" panose="02000000000000000000" pitchFamily="2" charset="-79"/>
                  <a:cs typeface="Arial Hebrew" pitchFamily="2" charset="-79"/>
                </a:rPr>
                <a:t>Introduction</a:t>
              </a:r>
              <a:endParaRPr lang="en-US" sz="1600">
                <a:latin typeface="Britannic Bold" panose="020B0903060703020204" pitchFamily="34" charset="77"/>
                <a:ea typeface="Apple Symbols" panose="02000000000000000000" pitchFamily="2" charset="-79"/>
                <a:cs typeface="Arial Hebrew" pitchFamily="2" charset="-79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6743D96-25E1-E749-9176-10DB79AD9A8B}"/>
              </a:ext>
            </a:extLst>
          </p:cNvPr>
          <p:cNvGrpSpPr/>
          <p:nvPr/>
        </p:nvGrpSpPr>
        <p:grpSpPr>
          <a:xfrm>
            <a:off x="1828800" y="2723477"/>
            <a:ext cx="4361791" cy="707886"/>
            <a:chOff x="1828800" y="1926678"/>
            <a:chExt cx="4361791" cy="707886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BFF3598-6ABF-5C4D-90A5-F16C0947026B}"/>
                </a:ext>
              </a:extLst>
            </p:cNvPr>
            <p:cNvSpPr/>
            <p:nvPr/>
          </p:nvSpPr>
          <p:spPr>
            <a:xfrm>
              <a:off x="1828800" y="2033195"/>
              <a:ext cx="494852" cy="494852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Britannic Bold" panose="020B0903060703020204" pitchFamily="34" charset="77"/>
                <a:ea typeface="Apple Symbols" panose="02000000000000000000" pitchFamily="2" charset="-79"/>
                <a:cs typeface="Arial Hebrew" pitchFamily="2" charset="-79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3285ECF-679F-7C44-A9B5-87C8E9DFF473}"/>
                </a:ext>
              </a:extLst>
            </p:cNvPr>
            <p:cNvSpPr/>
            <p:nvPr/>
          </p:nvSpPr>
          <p:spPr>
            <a:xfrm>
              <a:off x="2496951" y="1926678"/>
              <a:ext cx="369364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000" dirty="0">
                  <a:latin typeface="Britannic Bold" panose="020B0903060703020204" pitchFamily="34" charset="77"/>
                  <a:ea typeface="Apple Symbols" panose="02000000000000000000" pitchFamily="2" charset="-79"/>
                  <a:cs typeface="Arial Hebrew" pitchFamily="2" charset="-79"/>
                </a:rPr>
                <a:t>Implementation</a:t>
              </a:r>
              <a:endParaRPr lang="en-US" sz="1600">
                <a:latin typeface="Britannic Bold" panose="020B0903060703020204" pitchFamily="34" charset="77"/>
                <a:ea typeface="Apple Symbols" panose="02000000000000000000" pitchFamily="2" charset="-79"/>
                <a:cs typeface="Arial Hebrew" pitchFamily="2" charset="-79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8990E9-83F6-2741-BB52-7EE4E212E513}"/>
              </a:ext>
            </a:extLst>
          </p:cNvPr>
          <p:cNvGrpSpPr/>
          <p:nvPr/>
        </p:nvGrpSpPr>
        <p:grpSpPr>
          <a:xfrm>
            <a:off x="1828800" y="3520276"/>
            <a:ext cx="3904935" cy="707886"/>
            <a:chOff x="1828800" y="1926678"/>
            <a:chExt cx="3904935" cy="707886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3D4C640-54A5-274E-92B0-19AC9B6C32C6}"/>
                </a:ext>
              </a:extLst>
            </p:cNvPr>
            <p:cNvSpPr/>
            <p:nvPr/>
          </p:nvSpPr>
          <p:spPr>
            <a:xfrm>
              <a:off x="1828800" y="2033195"/>
              <a:ext cx="494852" cy="494852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Britannic Bold" panose="020B0903060703020204" pitchFamily="34" charset="77"/>
                <a:ea typeface="Apple Symbols" panose="02000000000000000000" pitchFamily="2" charset="-79"/>
                <a:cs typeface="Arial Hebrew" pitchFamily="2" charset="-79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948EC01-2AD2-8546-895E-810AE8EB4742}"/>
                </a:ext>
              </a:extLst>
            </p:cNvPr>
            <p:cNvSpPr/>
            <p:nvPr/>
          </p:nvSpPr>
          <p:spPr>
            <a:xfrm>
              <a:off x="2496951" y="1926678"/>
              <a:ext cx="3236784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000" dirty="0">
                  <a:latin typeface="Britannic Bold" panose="020B0903060703020204" pitchFamily="34" charset="77"/>
                  <a:ea typeface="Apple Symbols" panose="02000000000000000000" pitchFamily="2" charset="-79"/>
                  <a:cs typeface="Arial Hebrew" pitchFamily="2" charset="-79"/>
                </a:rPr>
                <a:t>Demostration</a:t>
              </a:r>
              <a:endParaRPr lang="en-US" sz="1600">
                <a:latin typeface="Britannic Bold" panose="020B0903060703020204" pitchFamily="34" charset="77"/>
                <a:ea typeface="Apple Symbols" panose="02000000000000000000" pitchFamily="2" charset="-79"/>
                <a:cs typeface="Arial Hebrew" pitchFamily="2" charset="-79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143E768-7F9B-2144-AAEB-5C80FDD948C5}"/>
              </a:ext>
            </a:extLst>
          </p:cNvPr>
          <p:cNvGrpSpPr/>
          <p:nvPr/>
        </p:nvGrpSpPr>
        <p:grpSpPr>
          <a:xfrm>
            <a:off x="1828800" y="4317075"/>
            <a:ext cx="5435803" cy="707886"/>
            <a:chOff x="1828800" y="1926678"/>
            <a:chExt cx="5435803" cy="70788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2BE4801-1726-5A43-8175-CD21D7463781}"/>
                </a:ext>
              </a:extLst>
            </p:cNvPr>
            <p:cNvSpPr/>
            <p:nvPr/>
          </p:nvSpPr>
          <p:spPr>
            <a:xfrm>
              <a:off x="1828800" y="2033195"/>
              <a:ext cx="494852" cy="494852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Britannic Bold" panose="020B0903060703020204" pitchFamily="34" charset="77"/>
                <a:ea typeface="Apple Symbols" panose="02000000000000000000" pitchFamily="2" charset="-79"/>
                <a:cs typeface="Arial Hebrew" pitchFamily="2" charset="-79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CE2C227-C7C4-7942-8596-93400554F743}"/>
                </a:ext>
              </a:extLst>
            </p:cNvPr>
            <p:cNvSpPr/>
            <p:nvPr/>
          </p:nvSpPr>
          <p:spPr>
            <a:xfrm>
              <a:off x="2496951" y="1926678"/>
              <a:ext cx="4767652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000" dirty="0">
                  <a:latin typeface="Britannic Bold" panose="020B0903060703020204" pitchFamily="34" charset="77"/>
                  <a:ea typeface="Apple Symbols" panose="02000000000000000000" pitchFamily="2" charset="-79"/>
                  <a:cs typeface="Arial Hebrew" pitchFamily="2" charset="-79"/>
                </a:rPr>
                <a:t>Values &amp; Challenges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2315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AD4D062-2621-9A40-BDD2-C90C74A82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ENTITIes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099" y="1254106"/>
            <a:ext cx="7985827" cy="386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68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686" y="2136262"/>
            <a:ext cx="10702635" cy="1744363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7300" dirty="0"/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MANAGER: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ADD learner participant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094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19" y="1677938"/>
            <a:ext cx="879038" cy="87903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1823491" y="2203188"/>
            <a:ext cx="2774284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1488591" y="1603186"/>
            <a:ext cx="343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1. Choose specific plan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0708" y="2549117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825" y="1667739"/>
            <a:ext cx="1089286" cy="1089286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cxnSpLocks/>
          </p:cNvCxnSpPr>
          <p:nvPr/>
        </p:nvCxnSpPr>
        <p:spPr>
          <a:xfrm>
            <a:off x="5996061" y="2212382"/>
            <a:ext cx="225752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440879" y="2813422"/>
            <a:ext cx="1933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 plan page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5915743" y="1635078"/>
            <a:ext cx="2564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Click add learner to plan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453" y="1633799"/>
            <a:ext cx="1049520" cy="104952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101850" y="2650741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Learner list popup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9102804" y="3182754"/>
            <a:ext cx="2157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 Choose learner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2328" y="4232042"/>
            <a:ext cx="1236480" cy="1236480"/>
          </a:xfrm>
          <a:prstGeom prst="rect">
            <a:avLst/>
          </a:prstGeom>
        </p:spPr>
      </p:pic>
      <p:cxnSp>
        <p:nvCxnSpPr>
          <p:cNvPr id="26" name="Straight Arrow Connector 25"/>
          <p:cNvCxnSpPr>
            <a:cxnSpLocks/>
            <a:stCxn id="25" idx="2"/>
            <a:endCxn id="2" idx="0"/>
          </p:cNvCxnSpPr>
          <p:nvPr/>
        </p:nvCxnSpPr>
        <p:spPr>
          <a:xfrm flipH="1">
            <a:off x="9040568" y="3020073"/>
            <a:ext cx="1" cy="12119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AEA4159E-EF9B-DA4D-8565-8131E3365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1880925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2" grpId="0"/>
      <p:bldP spid="25" grpId="0"/>
      <p:bldP spid="3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AD4D062-2621-9A40-BDD2-C90C74A82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ENTITIes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99" y="1587501"/>
            <a:ext cx="10896213" cy="328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923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686" y="2136262"/>
            <a:ext cx="10702635" cy="1744363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7300" dirty="0"/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MANAGER: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VIEW LEARNER ACTIVITIES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in plan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880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19" y="1677938"/>
            <a:ext cx="879038" cy="87903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1823491" y="2203188"/>
            <a:ext cx="2774284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1488591" y="1603186"/>
            <a:ext cx="343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1. Open manage report page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1832" y="2572359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825" y="1667739"/>
            <a:ext cx="1089286" cy="1089286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cxnSpLocks/>
          </p:cNvCxnSpPr>
          <p:nvPr/>
        </p:nvCxnSpPr>
        <p:spPr>
          <a:xfrm>
            <a:off x="5996061" y="2212382"/>
            <a:ext cx="225752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440879" y="2813422"/>
            <a:ext cx="155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Manage report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5915743" y="1635078"/>
            <a:ext cx="2564710" cy="561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Choose specific plan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9102804" y="3395843"/>
            <a:ext cx="2157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 Choose learner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564" y="4394723"/>
            <a:ext cx="1236480" cy="1236480"/>
          </a:xfrm>
          <a:prstGeom prst="rect">
            <a:avLst/>
          </a:prstGeom>
        </p:spPr>
      </p:pic>
      <p:cxnSp>
        <p:nvCxnSpPr>
          <p:cNvPr id="26" name="Straight Arrow Connector 25"/>
          <p:cNvCxnSpPr>
            <a:cxnSpLocks/>
            <a:endCxn id="2" idx="0"/>
          </p:cNvCxnSpPr>
          <p:nvPr/>
        </p:nvCxnSpPr>
        <p:spPr>
          <a:xfrm>
            <a:off x="9102804" y="3182754"/>
            <a:ext cx="0" cy="12119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AEA4159E-EF9B-DA4D-8565-8131E3365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757" y="1640595"/>
            <a:ext cx="1089286" cy="10892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325212" y="2773353"/>
            <a:ext cx="1790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 report page</a:t>
            </a:r>
          </a:p>
        </p:txBody>
      </p:sp>
    </p:spTree>
    <p:extLst>
      <p:ext uri="{BB962C8B-B14F-4D97-AF65-F5344CB8AC3E}">
        <p14:creationId xmlns:p14="http://schemas.microsoft.com/office/powerpoint/2010/main" val="66601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2" grpId="0"/>
      <p:bldP spid="31" grpId="0"/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AD4D062-2621-9A40-BDD2-C90C74A82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ENTITIes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025" y="314325"/>
            <a:ext cx="9145588" cy="581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486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686" y="2136262"/>
            <a:ext cx="10702635" cy="1744363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7300" dirty="0"/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author: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CREATE COURSE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3851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8812993" y="2597562"/>
            <a:ext cx="3586067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Course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" y="1823914"/>
            <a:ext cx="1021786" cy="10217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711215" y="2633807"/>
            <a:ext cx="3586067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Author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270002" y="2486817"/>
            <a:ext cx="266121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2662528" y="1823914"/>
            <a:ext cx="1955471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1. Open list plan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5370340" y="2609167"/>
            <a:ext cx="3586067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Browser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991" y="1866503"/>
            <a:ext cx="1012371" cy="101237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6601494" y="2436162"/>
            <a:ext cx="221149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6767133" y="1785979"/>
            <a:ext cx="3150094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2. Create course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084" y="1839083"/>
            <a:ext cx="1194158" cy="119415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6976298" y="3653260"/>
            <a:ext cx="2201965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3.  Fill information and click publish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943" y="3725225"/>
            <a:ext cx="1017419" cy="1017419"/>
          </a:xfrm>
          <a:prstGeom prst="rect">
            <a:avLst/>
          </a:prstGeom>
        </p:spPr>
      </p:pic>
      <p:cxnSp>
        <p:nvCxnSpPr>
          <p:cNvPr id="37" name="Elbow Connector 36"/>
          <p:cNvCxnSpPr>
            <a:cxnSpLocks/>
          </p:cNvCxnSpPr>
          <p:nvPr/>
        </p:nvCxnSpPr>
        <p:spPr>
          <a:xfrm rot="10800000" flipV="1">
            <a:off x="6601495" y="3255516"/>
            <a:ext cx="2951573" cy="1132786"/>
          </a:xfrm>
          <a:prstGeom prst="bentConnector3">
            <a:avLst>
              <a:gd name="adj1" fmla="val -29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EC4FF360-9997-5E47-BFF3-029CE9E68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476421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5" grpId="0"/>
      <p:bldP spid="2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6" t="974" r="55993" b="71668"/>
          <a:stretch/>
        </p:blipFill>
        <p:spPr>
          <a:xfrm>
            <a:off x="4188860" y="1481630"/>
            <a:ext cx="6560238" cy="35306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1EDFE00-DCC1-7747-BA32-2F0BA3828A71}"/>
              </a:ext>
            </a:extLst>
          </p:cNvPr>
          <p:cNvSpPr txBox="1">
            <a:spLocks/>
          </p:cNvSpPr>
          <p:nvPr/>
        </p:nvSpPr>
        <p:spPr>
          <a:xfrm>
            <a:off x="209145" y="102141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ENTITIes</a:t>
            </a:r>
          </a:p>
        </p:txBody>
      </p:sp>
    </p:spTree>
    <p:extLst>
      <p:ext uri="{BB962C8B-B14F-4D97-AF65-F5344CB8AC3E}">
        <p14:creationId xmlns:p14="http://schemas.microsoft.com/office/powerpoint/2010/main" val="4249418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499F39-6E94-0944-9BDA-DE91B6A33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62" y="1502161"/>
            <a:ext cx="6593799" cy="3614588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B816EE-FEE0-5741-8221-CD9CFC24DE83}"/>
              </a:ext>
            </a:extLst>
          </p:cNvPr>
          <p:cNvSpPr txBox="1"/>
          <p:nvPr/>
        </p:nvSpPr>
        <p:spPr>
          <a:xfrm>
            <a:off x="8064165" y="2167774"/>
            <a:ext cx="30764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Current Situation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4761B60A-BB30-7747-99D6-1ED8AB40DFF0}"/>
              </a:ext>
            </a:extLst>
          </p:cNvPr>
          <p:cNvSpPr/>
          <p:nvPr/>
        </p:nvSpPr>
        <p:spPr>
          <a:xfrm>
            <a:off x="7237379" y="2098644"/>
            <a:ext cx="651753" cy="661481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CDDEAB-B808-8044-905E-4AB2C73B7F8C}"/>
              </a:ext>
            </a:extLst>
          </p:cNvPr>
          <p:cNvSpPr txBox="1"/>
          <p:nvPr/>
        </p:nvSpPr>
        <p:spPr>
          <a:xfrm>
            <a:off x="7412412" y="2187264"/>
            <a:ext cx="301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D2666D-3253-0344-AB91-F9A324611F28}"/>
              </a:ext>
            </a:extLst>
          </p:cNvPr>
          <p:cNvSpPr txBox="1"/>
          <p:nvPr/>
        </p:nvSpPr>
        <p:spPr>
          <a:xfrm>
            <a:off x="8064165" y="2990067"/>
            <a:ext cx="17940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Problems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DB6166E-D7FD-5343-A962-C36DE3BFF32B}"/>
              </a:ext>
            </a:extLst>
          </p:cNvPr>
          <p:cNvSpPr/>
          <p:nvPr/>
        </p:nvSpPr>
        <p:spPr>
          <a:xfrm>
            <a:off x="7237379" y="2920937"/>
            <a:ext cx="651753" cy="661481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8F50A9-544C-D540-B550-FBF9840EFBB0}"/>
              </a:ext>
            </a:extLst>
          </p:cNvPr>
          <p:cNvSpPr txBox="1"/>
          <p:nvPr/>
        </p:nvSpPr>
        <p:spPr>
          <a:xfrm>
            <a:off x="7402684" y="3009557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341A57-DA40-9847-BC19-2474E2CC8842}"/>
              </a:ext>
            </a:extLst>
          </p:cNvPr>
          <p:cNvSpPr txBox="1"/>
          <p:nvPr/>
        </p:nvSpPr>
        <p:spPr>
          <a:xfrm>
            <a:off x="8064165" y="3812360"/>
            <a:ext cx="15953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Solution</a:t>
            </a:r>
          </a:p>
        </p:txBody>
      </p:sp>
      <p:sp>
        <p:nvSpPr>
          <p:cNvPr id="16" name="Diamond 15">
            <a:extLst>
              <a:ext uri="{FF2B5EF4-FFF2-40B4-BE49-F238E27FC236}">
                <a16:creationId xmlns:a16="http://schemas.microsoft.com/office/drawing/2014/main" id="{B3D61B02-8D2A-C742-BC36-82701EAE6017}"/>
              </a:ext>
            </a:extLst>
          </p:cNvPr>
          <p:cNvSpPr/>
          <p:nvPr/>
        </p:nvSpPr>
        <p:spPr>
          <a:xfrm>
            <a:off x="7237379" y="3743230"/>
            <a:ext cx="651753" cy="661481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B9C31A-5B8C-2644-8AC6-70B337662BF0}"/>
              </a:ext>
            </a:extLst>
          </p:cNvPr>
          <p:cNvSpPr txBox="1"/>
          <p:nvPr/>
        </p:nvSpPr>
        <p:spPr>
          <a:xfrm>
            <a:off x="7392956" y="3841578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7002322-DCA1-8241-93DF-B699BC7B8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330357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686" y="2136262"/>
            <a:ext cx="10702635" cy="1744363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7300" dirty="0"/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author: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CREATE LECTURE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1937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8995894" y="2526412"/>
            <a:ext cx="1069893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Course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12" y="1708411"/>
            <a:ext cx="1021786" cy="10217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773447" y="2517255"/>
            <a:ext cx="938552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Author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327754" y="2371314"/>
            <a:ext cx="266121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2402750" y="1723580"/>
            <a:ext cx="2518324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1. Open my course list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5435414" y="2523105"/>
            <a:ext cx="3586067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Browser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743" y="1751000"/>
            <a:ext cx="1012371" cy="1012371"/>
          </a:xfrm>
          <a:prstGeom prst="rect">
            <a:avLst/>
          </a:prstGeom>
        </p:spPr>
      </p:pic>
      <p:cxnSp>
        <p:nvCxnSpPr>
          <p:cNvPr id="23" name="Straight Arrow Connector 22"/>
          <p:cNvCxnSpPr>
            <a:cxnSpLocks/>
          </p:cNvCxnSpPr>
          <p:nvPr/>
        </p:nvCxnSpPr>
        <p:spPr>
          <a:xfrm>
            <a:off x="6619204" y="2339960"/>
            <a:ext cx="2100210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6666159" y="1674981"/>
            <a:ext cx="2053255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2. Choose course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335" y="1723580"/>
            <a:ext cx="1194158" cy="119415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6125753" y="3592977"/>
            <a:ext cx="1443291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4. Create lecture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363" y="3577515"/>
            <a:ext cx="1432103" cy="1432103"/>
          </a:xfrm>
          <a:prstGeom prst="rect">
            <a:avLst/>
          </a:prstGeom>
        </p:spPr>
      </p:pic>
      <p:cxnSp>
        <p:nvCxnSpPr>
          <p:cNvPr id="45" name="Straight Arrow Connector 44"/>
          <p:cNvCxnSpPr>
            <a:stCxn id="31" idx="1"/>
          </p:cNvCxnSpPr>
          <p:nvPr/>
        </p:nvCxnSpPr>
        <p:spPr>
          <a:xfrm flipH="1">
            <a:off x="2761873" y="4293567"/>
            <a:ext cx="1957490" cy="109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cxnSpLocks/>
          </p:cNvCxnSpPr>
          <p:nvPr/>
        </p:nvCxnSpPr>
        <p:spPr>
          <a:xfrm rot="5400000">
            <a:off x="8657323" y="3474233"/>
            <a:ext cx="1021417" cy="617254"/>
          </a:xfrm>
          <a:prstGeom prst="bentConnector3">
            <a:avLst>
              <a:gd name="adj1" fmla="val 10009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2741206" y="3592977"/>
            <a:ext cx="2075556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5. Fill information and click publish</a:t>
            </a: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3336" y="3689843"/>
            <a:ext cx="1191888" cy="1191888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7638476" y="4656539"/>
            <a:ext cx="981608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Section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9588113" y="3387212"/>
            <a:ext cx="3150094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3. Choose section</a:t>
            </a:r>
          </a:p>
        </p:txBody>
      </p:sp>
      <p:cxnSp>
        <p:nvCxnSpPr>
          <p:cNvPr id="66" name="Straight Arrow Connector 65"/>
          <p:cNvCxnSpPr/>
          <p:nvPr/>
        </p:nvCxnSpPr>
        <p:spPr>
          <a:xfrm flipH="1" flipV="1">
            <a:off x="6151466" y="4304510"/>
            <a:ext cx="1247690" cy="1094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9" name="Picture 6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93" y="3753435"/>
            <a:ext cx="1017419" cy="1017419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4886194" y="4668698"/>
            <a:ext cx="988839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Lecture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42034FAE-AD65-3A4D-B424-E4897013F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1656518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4" grpId="0"/>
      <p:bldP spid="17" grpId="0"/>
      <p:bldP spid="25" grpId="0"/>
      <p:bldP spid="29" grpId="0"/>
      <p:bldP spid="51" grpId="0"/>
      <p:bldP spid="60" grpId="0"/>
      <p:bldP spid="61" grpId="0"/>
      <p:bldP spid="7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2" r="35547" b="48704"/>
          <a:stretch/>
        </p:blipFill>
        <p:spPr>
          <a:xfrm>
            <a:off x="2602692" y="596767"/>
            <a:ext cx="8773833" cy="516208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796069F-FB89-2B4E-A9D6-31469708A9A8}"/>
              </a:ext>
            </a:extLst>
          </p:cNvPr>
          <p:cNvSpPr txBox="1">
            <a:spLocks/>
          </p:cNvSpPr>
          <p:nvPr/>
        </p:nvSpPr>
        <p:spPr>
          <a:xfrm>
            <a:off x="209145" y="102141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ENTITIes</a:t>
            </a:r>
          </a:p>
        </p:txBody>
      </p:sp>
    </p:spTree>
    <p:extLst>
      <p:ext uri="{BB962C8B-B14F-4D97-AF65-F5344CB8AC3E}">
        <p14:creationId xmlns:p14="http://schemas.microsoft.com/office/powerpoint/2010/main" val="1231815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686" y="2136262"/>
            <a:ext cx="10702635" cy="1744363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7300" dirty="0"/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author: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CREATE quiz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398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8668130" y="2427292"/>
            <a:ext cx="1191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Course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83" y="1660285"/>
            <a:ext cx="1021786" cy="10217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584484" y="2473201"/>
            <a:ext cx="10272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Author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1998740" y="2323189"/>
            <a:ext cx="266121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2107217" y="1626855"/>
            <a:ext cx="3435701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1. Open my course list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5225649" y="2473201"/>
            <a:ext cx="1121364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Browser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114" y="1702874"/>
            <a:ext cx="1012371" cy="101237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6562873" y="1636204"/>
            <a:ext cx="2109942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2. Choose course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231" y="1675454"/>
            <a:ext cx="1194158" cy="119415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7115976" y="3578959"/>
            <a:ext cx="1443291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4. </a:t>
            </a:r>
            <a:r>
              <a:rPr lang="en-US" sz="2000" b="1">
                <a:latin typeface="Calibri" panose="020F0502020204030204" pitchFamily="34" charset="0"/>
                <a:cs typeface="Calibri" panose="020F0502020204030204" pitchFamily="34" charset="0"/>
              </a:rPr>
              <a:t>Create quiz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4408772" y="4239970"/>
            <a:ext cx="133452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662" y="3686730"/>
            <a:ext cx="1191888" cy="1191888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8844733" y="4507132"/>
            <a:ext cx="13117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Section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9400344" y="2999741"/>
            <a:ext cx="2288138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3. Choose section</a:t>
            </a:r>
          </a:p>
        </p:txBody>
      </p:sp>
      <p:cxnSp>
        <p:nvCxnSpPr>
          <p:cNvPr id="66" name="Straight Arrow Connector 65"/>
          <p:cNvCxnSpPr/>
          <p:nvPr/>
        </p:nvCxnSpPr>
        <p:spPr>
          <a:xfrm flipH="1" flipV="1">
            <a:off x="7185785" y="4271730"/>
            <a:ext cx="1247690" cy="1094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6174626" y="4513731"/>
            <a:ext cx="10581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Quiz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8" name="Picture 4" descr="F:\study\SWP\TraisyDocument\Reports\Icon\quiz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933" y="3852077"/>
            <a:ext cx="861194" cy="861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8" name="Straight Arrow Connector 37"/>
          <p:cNvCxnSpPr/>
          <p:nvPr/>
        </p:nvCxnSpPr>
        <p:spPr>
          <a:xfrm flipV="1">
            <a:off x="6502530" y="2323190"/>
            <a:ext cx="210994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4424131" y="3501814"/>
            <a:ext cx="1384891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>
                <a:latin typeface="Calibri" panose="020F0502020204030204" pitchFamily="34" charset="0"/>
                <a:cs typeface="Calibri" panose="020F0502020204030204" pitchFamily="34" charset="0"/>
              </a:rPr>
              <a:t>5. Create question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9" name="Picture 5" descr="F:\study\SWP\TraisyDocument\Reports\Icon\question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576" y="3779514"/>
            <a:ext cx="1088160" cy="108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:\study\SWP\TraisyDocument\Reports\Icon\answer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89" y="3779514"/>
            <a:ext cx="1092316" cy="1092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1841196" y="3578959"/>
            <a:ext cx="1384891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>
                <a:latin typeface="Calibri" panose="020F0502020204030204" pitchFamily="34" charset="0"/>
                <a:cs typeface="Calibri" panose="020F0502020204030204" pitchFamily="34" charset="0"/>
              </a:rPr>
              <a:t>6. Create answer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 flipH="1">
            <a:off x="1810559" y="4277202"/>
            <a:ext cx="133452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3168037" y="4638370"/>
            <a:ext cx="12620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Question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658408" y="4556819"/>
            <a:ext cx="1058124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Answer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3555E126-5660-7942-9FAB-BAFA53B30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67FBF74-CF1F-5842-B0CB-37341A3D3EE0}"/>
              </a:ext>
            </a:extLst>
          </p:cNvPr>
          <p:cNvCxnSpPr>
            <a:cxnSpLocks/>
          </p:cNvCxnSpPr>
          <p:nvPr/>
        </p:nvCxnSpPr>
        <p:spPr>
          <a:xfrm>
            <a:off x="9285606" y="3038991"/>
            <a:ext cx="0" cy="8130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153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4" grpId="0"/>
      <p:bldP spid="17" grpId="0"/>
      <p:bldP spid="25" grpId="0"/>
      <p:bldP spid="29" grpId="0"/>
      <p:bldP spid="60" grpId="0"/>
      <p:bldP spid="61" grpId="0"/>
      <p:bldP spid="70" grpId="0"/>
      <p:bldP spid="46" grpId="0"/>
      <p:bldP spid="49" grpId="0"/>
      <p:bldP spid="54" grpId="0"/>
      <p:bldP spid="5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Hung\Downloads\Blank ERD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8" t="3039" r="17198" b="53236"/>
          <a:stretch/>
        </p:blipFill>
        <p:spPr bwMode="auto">
          <a:xfrm>
            <a:off x="2285265" y="1254106"/>
            <a:ext cx="9099560" cy="4074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6A0DF2B-8411-2C48-B40C-ADA95FCF2622}"/>
              </a:ext>
            </a:extLst>
          </p:cNvPr>
          <p:cNvSpPr txBox="1">
            <a:spLocks/>
          </p:cNvSpPr>
          <p:nvPr/>
        </p:nvSpPr>
        <p:spPr>
          <a:xfrm>
            <a:off x="209145" y="102141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ENTITIes</a:t>
            </a:r>
          </a:p>
        </p:txBody>
      </p:sp>
    </p:spTree>
    <p:extLst>
      <p:ext uri="{BB962C8B-B14F-4D97-AF65-F5344CB8AC3E}">
        <p14:creationId xmlns:p14="http://schemas.microsoft.com/office/powerpoint/2010/main" val="16543756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686" y="2136262"/>
            <a:ext cx="10702635" cy="1744363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7300" dirty="0"/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LEARNER: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LEARN LECTURE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7759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9103228" y="2918911"/>
            <a:ext cx="3586067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Lecture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11" y="2093422"/>
            <a:ext cx="1021786" cy="10217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730466" y="2906500"/>
            <a:ext cx="3586067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Learner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289253" y="2756325"/>
            <a:ext cx="266121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2439296" y="2093422"/>
            <a:ext cx="3435701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2000" b="1">
                <a:latin typeface="Calibri" panose="020F0502020204030204" pitchFamily="34" charset="0"/>
                <a:cs typeface="Calibri" panose="020F0502020204030204" pitchFamily="34" charset="0"/>
              </a:rPr>
              <a:t>. Open course page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4591112" y="2908775"/>
            <a:ext cx="2812112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Course information page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242" y="2136011"/>
            <a:ext cx="1012371" cy="101237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6731830" y="2756325"/>
            <a:ext cx="221149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6807356" y="2095136"/>
            <a:ext cx="1831860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000" b="1">
                <a:latin typeface="Calibri" panose="020F0502020204030204" pitchFamily="34" charset="0"/>
                <a:cs typeface="Calibri" panose="020F0502020204030204" pitchFamily="34" charset="0"/>
              </a:rPr>
              <a:t>. Learn lecture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8404062" y="3967583"/>
            <a:ext cx="2201965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sz="2000" b="1">
                <a:latin typeface="Calibri" panose="020F0502020204030204" pitchFamily="34" charset="0"/>
                <a:cs typeface="Calibri" panose="020F0502020204030204" pitchFamily="34" charset="0"/>
              </a:rPr>
              <a:t>.  Click finish learning lecture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565" y="4063961"/>
            <a:ext cx="1017419" cy="1017419"/>
          </a:xfrm>
          <a:prstGeom prst="rect">
            <a:avLst/>
          </a:prstGeom>
        </p:spPr>
      </p:pic>
      <p:cxnSp>
        <p:nvCxnSpPr>
          <p:cNvPr id="37" name="Elbow Connector 36"/>
          <p:cNvCxnSpPr/>
          <p:nvPr/>
        </p:nvCxnSpPr>
        <p:spPr>
          <a:xfrm flipH="1">
            <a:off x="8074617" y="2705670"/>
            <a:ext cx="2194560" cy="1974818"/>
          </a:xfrm>
          <a:prstGeom prst="bentConnector3">
            <a:avLst>
              <a:gd name="adj1" fmla="val -1094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916" y="2037255"/>
            <a:ext cx="1174674" cy="1174674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568D8AE8-1893-174D-980C-E26B1F2A9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366340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5" grpId="0"/>
      <p:bldP spid="2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Hung\Downloads\Blank ERD (1).png"/>
          <p:cNvPicPr>
            <a:picLocks noGrp="1" noChangeAspect="1" noChangeArrowheads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31" b="55146"/>
          <a:stretch/>
        </p:blipFill>
        <p:spPr bwMode="auto">
          <a:xfrm>
            <a:off x="2689898" y="1520792"/>
            <a:ext cx="8634492" cy="3407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5646988-25A3-5543-A797-ACD861A601F8}"/>
              </a:ext>
            </a:extLst>
          </p:cNvPr>
          <p:cNvSpPr txBox="1">
            <a:spLocks/>
          </p:cNvSpPr>
          <p:nvPr/>
        </p:nvSpPr>
        <p:spPr>
          <a:xfrm>
            <a:off x="209145" y="102141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ENTITIes</a:t>
            </a:r>
          </a:p>
        </p:txBody>
      </p:sp>
    </p:spTree>
    <p:extLst>
      <p:ext uri="{BB962C8B-B14F-4D97-AF65-F5344CB8AC3E}">
        <p14:creationId xmlns:p14="http://schemas.microsoft.com/office/powerpoint/2010/main" val="14997263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686" y="2136262"/>
            <a:ext cx="10702635" cy="1744363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7300" dirty="0"/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LEARNER: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TAKE QUIZ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091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AF61EC1-08F4-2840-851A-37F4001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Current situation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4F3035-0B7C-F545-B58A-DA1685DEC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10" y="1511888"/>
            <a:ext cx="6028616" cy="3614588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CA7C61-2476-154F-B4A0-92283CFB704D}"/>
              </a:ext>
            </a:extLst>
          </p:cNvPr>
          <p:cNvSpPr txBox="1"/>
          <p:nvPr/>
        </p:nvSpPr>
        <p:spPr>
          <a:xfrm>
            <a:off x="6380171" y="1390702"/>
            <a:ext cx="3411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Traditional </a:t>
            </a:r>
            <a:r>
              <a:rPr lang="en-US" sz="36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0168D5-2D15-514C-9B04-8D0738937CC8}"/>
              </a:ext>
            </a:extLst>
          </p:cNvPr>
          <p:cNvSpPr txBox="1"/>
          <p:nvPr/>
        </p:nvSpPr>
        <p:spPr>
          <a:xfrm>
            <a:off x="6380171" y="2037033"/>
            <a:ext cx="4893013" cy="2472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Lack of human resources to conduct </a:t>
            </a:r>
            <a:r>
              <a:rPr lang="en-US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meeting and courses</a:t>
            </a:r>
            <a:endParaRPr lang="en-US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Trainers have to train repeatedly</a:t>
            </a:r>
            <a:endParaRPr lang="en-US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lvl="0" indent="-342900">
              <a:buFont typeface="Wingdings" pitchFamily="2" charset="2"/>
              <a:buChar char="q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Students cannot have flexible time to study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6328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9264064" y="2755146"/>
            <a:ext cx="1177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Quiz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46" y="1920168"/>
            <a:ext cx="1021786" cy="10217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731749" y="2748534"/>
            <a:ext cx="3586067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Learner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308088" y="2583071"/>
            <a:ext cx="266121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2458131" y="1911281"/>
            <a:ext cx="3435701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2000" b="1">
                <a:latin typeface="Calibri" panose="020F0502020204030204" pitchFamily="34" charset="0"/>
                <a:cs typeface="Calibri" panose="020F0502020204030204" pitchFamily="34" charset="0"/>
              </a:rPr>
              <a:t>. Open course page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4523702" y="2715627"/>
            <a:ext cx="3586067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Course information page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077" y="1962757"/>
            <a:ext cx="1012371" cy="101237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6755644" y="2583071"/>
            <a:ext cx="221149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7028807" y="1944097"/>
            <a:ext cx="2161925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000" b="1">
                <a:latin typeface="Calibri" panose="020F0502020204030204" pitchFamily="34" charset="0"/>
                <a:cs typeface="Calibri" panose="020F0502020204030204" pitchFamily="34" charset="0"/>
              </a:rPr>
              <a:t>. Take a quiz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A2D501-445D-4513-B2F8-CE18F19023C3}"/>
              </a:ext>
            </a:extLst>
          </p:cNvPr>
          <p:cNvSpPr txBox="1"/>
          <p:nvPr/>
        </p:nvSpPr>
        <p:spPr>
          <a:xfrm>
            <a:off x="8109769" y="3855364"/>
            <a:ext cx="2638790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sz="2000" b="1">
                <a:latin typeface="Calibri" panose="020F0502020204030204" pitchFamily="34" charset="0"/>
                <a:cs typeface="Calibri" panose="020F0502020204030204" pitchFamily="34" charset="0"/>
              </a:rPr>
              <a:t>.  Show result of quiz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3448" y="3890707"/>
            <a:ext cx="1017419" cy="1017419"/>
          </a:xfrm>
          <a:prstGeom prst="rect">
            <a:avLst/>
          </a:prstGeom>
        </p:spPr>
      </p:pic>
      <p:cxnSp>
        <p:nvCxnSpPr>
          <p:cNvPr id="37" name="Elbow Connector 36"/>
          <p:cNvCxnSpPr/>
          <p:nvPr/>
        </p:nvCxnSpPr>
        <p:spPr>
          <a:xfrm rot="10800000" flipV="1">
            <a:off x="7861394" y="2532416"/>
            <a:ext cx="2426618" cy="1974818"/>
          </a:xfrm>
          <a:prstGeom prst="bentConnector3">
            <a:avLst>
              <a:gd name="adj1" fmla="val -2484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4" descr="F:\study\SWP\TraisyDocument\Reports\Icon\quiz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0435" y="1962757"/>
            <a:ext cx="979197" cy="979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D0B0149D-A535-2C4A-B61C-70FB4AE3A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1807296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5" grpId="0"/>
      <p:bldP spid="2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Hung\Downloads\Blank ERD (2)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072"/>
          <a:stretch/>
        </p:blipFill>
        <p:spPr bwMode="auto">
          <a:xfrm>
            <a:off x="899911" y="1419093"/>
            <a:ext cx="10434638" cy="386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451FF5A-94AB-EA4D-BC1C-785EF3CD031B}"/>
              </a:ext>
            </a:extLst>
          </p:cNvPr>
          <p:cNvSpPr txBox="1">
            <a:spLocks/>
          </p:cNvSpPr>
          <p:nvPr/>
        </p:nvSpPr>
        <p:spPr>
          <a:xfrm>
            <a:off x="209145" y="102141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ENTITIes</a:t>
            </a:r>
          </a:p>
        </p:txBody>
      </p:sp>
    </p:spTree>
    <p:extLst>
      <p:ext uri="{BB962C8B-B14F-4D97-AF65-F5344CB8AC3E}">
        <p14:creationId xmlns:p14="http://schemas.microsoft.com/office/powerpoint/2010/main" val="10868521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AF61EC1-08F4-2840-851A-37F4001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VALUES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D1DDC6-62CA-DA4C-BA20-2C28702E468A}"/>
              </a:ext>
            </a:extLst>
          </p:cNvPr>
          <p:cNvSpPr/>
          <p:nvPr/>
        </p:nvSpPr>
        <p:spPr>
          <a:xfrm>
            <a:off x="5574583" y="1338325"/>
            <a:ext cx="5302423" cy="33034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Tightness and clarity. There are different specific training plans, each consisting of programs and courses related to a particular field.</a:t>
            </a:r>
          </a:p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endParaRPr lang="en-US" sz="24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Monitor everything through reports or statistics.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7869F6-13D7-2948-81D4-5E62B85A8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74" y="1338325"/>
            <a:ext cx="4819450" cy="3614588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45086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AF61EC1-08F4-2840-851A-37F4001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>
            <a:normAutofit/>
          </a:bodyPr>
          <a:lstStyle/>
          <a:p>
            <a:r>
              <a:rPr lang="en-US"/>
              <a:t>CHALLENGES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F0FB66-9AE7-BD4C-88DB-68440C1649FD}"/>
              </a:ext>
            </a:extLst>
          </p:cNvPr>
          <p:cNvSpPr/>
          <p:nvPr/>
        </p:nvSpPr>
        <p:spPr>
          <a:xfrm>
            <a:off x="3831774" y="1634733"/>
            <a:ext cx="7506786" cy="1210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spcAft>
                <a:spcPts val="2000"/>
              </a:spcAft>
              <a:buFont typeface="Wingdings" pitchFamily="2" charset="2"/>
              <a:buChar char="q"/>
            </a:pPr>
            <a:r>
              <a:rPr lang="en-US" sz="2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Currently only supports the web platform</a:t>
            </a:r>
          </a:p>
          <a:p>
            <a:pPr marL="457200" indent="-4572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Limited learning resources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1BD291-3A26-2340-94EF-C5E880941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336" y="1469271"/>
            <a:ext cx="3294308" cy="3614588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72933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AF61EC1-08F4-2840-851A-37F4001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FUTURE PLANS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8737E3-4502-624F-BAA4-9F9E2A3BD656}"/>
              </a:ext>
            </a:extLst>
          </p:cNvPr>
          <p:cNvSpPr/>
          <p:nvPr/>
        </p:nvSpPr>
        <p:spPr>
          <a:xfrm>
            <a:off x="5408023" y="1546696"/>
            <a:ext cx="6105167" cy="1944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Develop and improve system on mobile platforms such as iOS, Android, ...</a:t>
            </a:r>
          </a:p>
          <a:p>
            <a:pPr marL="457200" lvl="0" indent="-4572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Expanse learning resource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74B24-1980-294D-97CF-92B5FAD8D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74" y="1546696"/>
            <a:ext cx="4819450" cy="3197846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24246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2451100"/>
            <a:ext cx="10396882" cy="1151965"/>
          </a:xfrm>
        </p:spPr>
        <p:txBody>
          <a:bodyPr/>
          <a:lstStyle/>
          <a:p>
            <a:pPr algn="ctr"/>
            <a:r>
              <a:rPr lang="en-US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41099489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4690204-0ED1-144E-9506-D62983485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001" y="1595989"/>
            <a:ext cx="2608580" cy="260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69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AF61EC1-08F4-2840-851A-37F4001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Current situation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4F3035-0B7C-F545-B58A-DA1685DEC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60" y="1736366"/>
            <a:ext cx="5800730" cy="3262910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CA7C61-2476-154F-B4A0-92283CFB704D}"/>
              </a:ext>
            </a:extLst>
          </p:cNvPr>
          <p:cNvSpPr txBox="1"/>
          <p:nvPr/>
        </p:nvSpPr>
        <p:spPr>
          <a:xfrm>
            <a:off x="6314071" y="1448341"/>
            <a:ext cx="27222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Self-study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0168D5-2D15-514C-9B04-8D0738937CC8}"/>
              </a:ext>
            </a:extLst>
          </p:cNvPr>
          <p:cNvSpPr txBox="1"/>
          <p:nvPr/>
        </p:nvSpPr>
        <p:spPr>
          <a:xfrm>
            <a:off x="6314071" y="2156227"/>
            <a:ext cx="4893013" cy="1456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Lack of communication</a:t>
            </a:r>
          </a:p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Holes in knowledge</a:t>
            </a:r>
          </a:p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Knots in your head</a:t>
            </a:r>
          </a:p>
        </p:txBody>
      </p:sp>
    </p:spTree>
    <p:extLst>
      <p:ext uri="{BB962C8B-B14F-4D97-AF65-F5344CB8AC3E}">
        <p14:creationId xmlns:p14="http://schemas.microsoft.com/office/powerpoint/2010/main" val="713683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998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AF61EC1-08F4-2840-851A-37F4001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Current situation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4F3035-0B7C-F545-B58A-DA1685DEC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10" y="1924984"/>
            <a:ext cx="6028616" cy="2788396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CA7C61-2476-154F-B4A0-92283CFB704D}"/>
              </a:ext>
            </a:extLst>
          </p:cNvPr>
          <p:cNvSpPr txBox="1"/>
          <p:nvPr/>
        </p:nvSpPr>
        <p:spPr>
          <a:xfrm>
            <a:off x="6566067" y="1424237"/>
            <a:ext cx="44273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Share training program online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0168D5-2D15-514C-9B04-8D0738937CC8}"/>
              </a:ext>
            </a:extLst>
          </p:cNvPr>
          <p:cNvSpPr txBox="1"/>
          <p:nvPr/>
        </p:nvSpPr>
        <p:spPr>
          <a:xfrm>
            <a:off x="6566067" y="2747676"/>
            <a:ext cx="5044319" cy="2195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Lack of privacy on training courses</a:t>
            </a:r>
          </a:p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Loss of Control</a:t>
            </a:r>
          </a:p>
          <a:p>
            <a:pPr marL="342900" lvl="0" indent="-342900">
              <a:buFont typeface="Wingdings" pitchFamily="2" charset="2"/>
              <a:buChar char="q"/>
            </a:pPr>
            <a:r>
              <a:rPr lang="en-US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information can be exposed to third party</a:t>
            </a:r>
          </a:p>
        </p:txBody>
      </p:sp>
    </p:spTree>
    <p:extLst>
      <p:ext uri="{BB962C8B-B14F-4D97-AF65-F5344CB8AC3E}">
        <p14:creationId xmlns:p14="http://schemas.microsoft.com/office/powerpoint/2010/main" val="4240580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AF61EC1-08F4-2840-851A-37F4001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0168D5-2D15-514C-9B04-8D0738937CC8}"/>
              </a:ext>
            </a:extLst>
          </p:cNvPr>
          <p:cNvSpPr txBox="1"/>
          <p:nvPr/>
        </p:nvSpPr>
        <p:spPr>
          <a:xfrm>
            <a:off x="209145" y="1974196"/>
            <a:ext cx="7662131" cy="2841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Provide a system for corporations to train their employees with security and conveniences.</a:t>
            </a:r>
          </a:p>
          <a:p>
            <a:pPr marL="342900" lvl="0" indent="-342900">
              <a:spcAft>
                <a:spcPts val="1000"/>
              </a:spcAft>
              <a:buFont typeface="Wingdings" pitchFamily="2" charset="2"/>
              <a:buChar char="q"/>
            </a:pPr>
            <a:r>
              <a:rPr lang="en-US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Analyze employees’ studies to make improvements base on results.</a:t>
            </a:r>
          </a:p>
          <a:p>
            <a:pPr marL="342900" lvl="0" indent="-342900">
              <a:buFont typeface="Wingdings" pitchFamily="2" charset="2"/>
              <a:buChar char="q"/>
            </a:pPr>
            <a:r>
              <a:rPr lang="en-US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Corporations can manage their training plans and users participated in it with ease.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AAAEEB-C882-3148-9D0D-099ABD327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276" y="1082040"/>
            <a:ext cx="37211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432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499F39-6E94-0944-9BDA-DE91B6A33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62" y="1610022"/>
            <a:ext cx="6593799" cy="3398865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B816EE-FEE0-5741-8221-CD9CFC24DE83}"/>
              </a:ext>
            </a:extLst>
          </p:cNvPr>
          <p:cNvSpPr txBox="1"/>
          <p:nvPr/>
        </p:nvSpPr>
        <p:spPr>
          <a:xfrm>
            <a:off x="8064165" y="2167774"/>
            <a:ext cx="3027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System overview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4761B60A-BB30-7747-99D6-1ED8AB40DFF0}"/>
              </a:ext>
            </a:extLst>
          </p:cNvPr>
          <p:cNvSpPr/>
          <p:nvPr/>
        </p:nvSpPr>
        <p:spPr>
          <a:xfrm>
            <a:off x="7237379" y="2098644"/>
            <a:ext cx="651753" cy="661481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CDDEAB-B808-8044-905E-4AB2C73B7F8C}"/>
              </a:ext>
            </a:extLst>
          </p:cNvPr>
          <p:cNvSpPr txBox="1"/>
          <p:nvPr/>
        </p:nvSpPr>
        <p:spPr>
          <a:xfrm>
            <a:off x="7412412" y="2187264"/>
            <a:ext cx="301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D2666D-3253-0344-AB91-F9A324611F28}"/>
              </a:ext>
            </a:extLst>
          </p:cNvPr>
          <p:cNvSpPr txBox="1"/>
          <p:nvPr/>
        </p:nvSpPr>
        <p:spPr>
          <a:xfrm>
            <a:off x="8064165" y="2990067"/>
            <a:ext cx="1656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Features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DB6166E-D7FD-5343-A962-C36DE3BFF32B}"/>
              </a:ext>
            </a:extLst>
          </p:cNvPr>
          <p:cNvSpPr/>
          <p:nvPr/>
        </p:nvSpPr>
        <p:spPr>
          <a:xfrm>
            <a:off x="7237379" y="2920937"/>
            <a:ext cx="651753" cy="661481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8F50A9-544C-D540-B550-FBF9840EFBB0}"/>
              </a:ext>
            </a:extLst>
          </p:cNvPr>
          <p:cNvSpPr txBox="1"/>
          <p:nvPr/>
        </p:nvSpPr>
        <p:spPr>
          <a:xfrm>
            <a:off x="7402684" y="3009557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341A57-DA40-9847-BC19-2474E2CC8842}"/>
              </a:ext>
            </a:extLst>
          </p:cNvPr>
          <p:cNvSpPr txBox="1"/>
          <p:nvPr/>
        </p:nvSpPr>
        <p:spPr>
          <a:xfrm>
            <a:off x="8064165" y="3812360"/>
            <a:ext cx="36182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System architecture</a:t>
            </a:r>
          </a:p>
        </p:txBody>
      </p:sp>
      <p:sp>
        <p:nvSpPr>
          <p:cNvPr id="16" name="Diamond 15">
            <a:extLst>
              <a:ext uri="{FF2B5EF4-FFF2-40B4-BE49-F238E27FC236}">
                <a16:creationId xmlns:a16="http://schemas.microsoft.com/office/drawing/2014/main" id="{B3D61B02-8D2A-C742-BC36-82701EAE6017}"/>
              </a:ext>
            </a:extLst>
          </p:cNvPr>
          <p:cNvSpPr/>
          <p:nvPr/>
        </p:nvSpPr>
        <p:spPr>
          <a:xfrm>
            <a:off x="7237379" y="3743230"/>
            <a:ext cx="651753" cy="661481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B9C31A-5B8C-2644-8AC6-70B337662BF0}"/>
              </a:ext>
            </a:extLst>
          </p:cNvPr>
          <p:cNvSpPr txBox="1"/>
          <p:nvPr/>
        </p:nvSpPr>
        <p:spPr>
          <a:xfrm>
            <a:off x="7392956" y="3841578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7002322-DCA1-8241-93DF-B699BC7B8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45" y="102141"/>
            <a:ext cx="10396882" cy="1151965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339883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449</TotalTime>
  <Words>652</Words>
  <Application>Microsoft Office PowerPoint</Application>
  <PresentationFormat>Widescreen</PresentationFormat>
  <Paragraphs>208</Paragraphs>
  <Slides>46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5" baseType="lpstr">
      <vt:lpstr>Apple Symbols</vt:lpstr>
      <vt:lpstr>Arial Hebrew</vt:lpstr>
      <vt:lpstr>Open Sans</vt:lpstr>
      <vt:lpstr>Arial</vt:lpstr>
      <vt:lpstr>Britannic Bold</vt:lpstr>
      <vt:lpstr>Calibri</vt:lpstr>
      <vt:lpstr>Impact</vt:lpstr>
      <vt:lpstr>Wingdings</vt:lpstr>
      <vt:lpstr>Main Event</vt:lpstr>
      <vt:lpstr>CORPORATE TRAINING SYSTEM</vt:lpstr>
      <vt:lpstr>OUTLINE</vt:lpstr>
      <vt:lpstr>INTRODUCTION</vt:lpstr>
      <vt:lpstr>Current situation</vt:lpstr>
      <vt:lpstr>Current situation</vt:lpstr>
      <vt:lpstr>PowerPoint Presentation</vt:lpstr>
      <vt:lpstr>Current situation</vt:lpstr>
      <vt:lpstr>SOLUTIONS</vt:lpstr>
      <vt:lpstr>IMPLEMENTATION</vt:lpstr>
      <vt:lpstr>SYSTEM OVERVIEW</vt:lpstr>
      <vt:lpstr>PowerPoint Presentation</vt:lpstr>
      <vt:lpstr>FEATURES</vt:lpstr>
      <vt:lpstr>SYSTEM ARCHITECTURE</vt:lpstr>
      <vt:lpstr>DEMONSTRATION</vt:lpstr>
      <vt:lpstr>DEMO MANAGER: CREATE plan</vt:lpstr>
      <vt:lpstr>PROCESS</vt:lpstr>
      <vt:lpstr>ENTITIes</vt:lpstr>
      <vt:lpstr>DEMO MANAGER: CREATE PROGRAM</vt:lpstr>
      <vt:lpstr>PROCESS</vt:lpstr>
      <vt:lpstr>ENTITIes</vt:lpstr>
      <vt:lpstr>DEMO MANAGER: ADD learner participant</vt:lpstr>
      <vt:lpstr>PROCESS</vt:lpstr>
      <vt:lpstr>ENTITIes</vt:lpstr>
      <vt:lpstr>DEMO MANAGER: VIEW LEARNER ACTIVITIES  in plan</vt:lpstr>
      <vt:lpstr>PROCESS</vt:lpstr>
      <vt:lpstr>ENTITIes</vt:lpstr>
      <vt:lpstr>DEMO author: CREATE COURSE</vt:lpstr>
      <vt:lpstr>PROCESS</vt:lpstr>
      <vt:lpstr>PowerPoint Presentation</vt:lpstr>
      <vt:lpstr>DEMO author: CREATE LECTURE</vt:lpstr>
      <vt:lpstr>PROCESS</vt:lpstr>
      <vt:lpstr>PowerPoint Presentation</vt:lpstr>
      <vt:lpstr>DEMO author: CREATE quiz</vt:lpstr>
      <vt:lpstr>PROCESS</vt:lpstr>
      <vt:lpstr>PowerPoint Presentation</vt:lpstr>
      <vt:lpstr>DEMO LEARNER: LEARN LECTURE</vt:lpstr>
      <vt:lpstr>PROCESS</vt:lpstr>
      <vt:lpstr>PowerPoint Presentation</vt:lpstr>
      <vt:lpstr>DEMO LEARNER: TAKE QUIZ</vt:lpstr>
      <vt:lpstr>PROCESS</vt:lpstr>
      <vt:lpstr>PowerPoint Presentation</vt:lpstr>
      <vt:lpstr>VALUES</vt:lpstr>
      <vt:lpstr>CHALLENGES</vt:lpstr>
      <vt:lpstr>FUTURE PLANS</vt:lpstr>
      <vt:lpstr>THANK YOU FOR LISTENING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CORPORATE TRAINING SYSTEM</dc:title>
  <dc:creator>Microsoft Office User</dc:creator>
  <cp:lastModifiedBy>HUNGPCSE61807</cp:lastModifiedBy>
  <cp:revision>45</cp:revision>
  <dcterms:created xsi:type="dcterms:W3CDTF">2018-04-18T03:06:46Z</dcterms:created>
  <dcterms:modified xsi:type="dcterms:W3CDTF">2018-04-22T15:31:36Z</dcterms:modified>
</cp:coreProperties>
</file>

<file path=docProps/thumbnail.jpeg>
</file>